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 bookmarkIdSeed="4">
  <p:sldMasterIdLst>
    <p:sldMasterId id="2147483659" r:id="rId1"/>
  </p:sldMasterIdLst>
  <p:notesMasterIdLst>
    <p:notesMasterId r:id="rId22"/>
  </p:notesMasterIdLst>
  <p:sldIdLst>
    <p:sldId id="256" r:id="rId2"/>
    <p:sldId id="258" r:id="rId3"/>
    <p:sldId id="259" r:id="rId4"/>
    <p:sldId id="260" r:id="rId5"/>
    <p:sldId id="271" r:id="rId6"/>
    <p:sldId id="311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265" r:id="rId20"/>
    <p:sldId id="266" r:id="rId21"/>
  </p:sldIdLst>
  <p:sldSz cx="9144000" cy="5143500" type="screen16x9"/>
  <p:notesSz cx="6858000" cy="9144000"/>
  <p:embeddedFontLst>
    <p:embeddedFont>
      <p:font typeface="DM Sans" pitchFamily="2" charset="0"/>
      <p:regular r:id="rId23"/>
      <p:bold r:id="rId24"/>
      <p:italic r:id="rId25"/>
      <p:boldItalic r:id="rId26"/>
    </p:embeddedFont>
    <p:embeddedFont>
      <p:font typeface="Montserrat" panose="00000500000000000000" pitchFamily="2" charset="0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64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18662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7673B6F-E1AE-0588-F611-F6958774AF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1563B605-03FE-BE2A-5640-19E71492C9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EEE8192-6C61-209A-2086-CC1A829ECD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685059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BA6A368-FFE1-24DA-CCE3-63D0508CA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29BE7319-E31D-7937-3266-495CA49F0A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16EBD257-2913-58F0-58B7-7E39E766E0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4532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9FC8A77-921E-C0E7-ABA9-3C15517B7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F9E424A-8461-52FE-1198-676AE51286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BF33399-EDDB-2E7A-CB59-A8E45B41940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349812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C8F4729-9372-1813-D60C-E205FBF49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B2EB8B5-DCBE-6765-E782-32E47E3EA1D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5028418D-FE64-195B-8250-7AC075652C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710470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0A241C0-5B75-AEE4-F011-FFFD6C490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78A74222-72C3-1E17-6F18-C89943765ED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3C0342A7-24E8-0C72-97FE-C8FA1AF77E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0973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19DCF3C-C1D1-CB13-E366-CB78745FE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146C149D-1ACE-079A-B4E7-52D1444BDA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105967B7-8CD5-DD08-2F93-80BA87C504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38930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7F677FE-27B3-4DF9-11AC-B02D1432F5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02DF490B-CA8C-855E-4FD4-057C8B2D5A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5055088-A46C-BB80-2EA1-8BCC54FB2D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485547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7F63551-D430-7DD4-7C44-B3ECDCC6F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4ECF5234-182E-C9E1-BF0D-73368C3939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554248BC-C7E0-7A92-080A-F4ECA87E0A7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99223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4568A77-5980-0C98-0D8D-7E60C8BAC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D435E55A-7829-325A-324C-F2C1CFA135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715C462-68AF-5F3B-F662-7706838161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98437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877035D8-1E42-75CF-8262-A0CDABE54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BDE39A8E-A2DD-B43B-6BE8-35A7B9B7AA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31569FDA-4373-C58E-14D4-A5B0074233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4868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15853D7D-2A47-0B61-2EA2-BD068488B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C4372C26-9A74-E61F-7000-2E80643B7B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D48BC47B-BA92-84C5-CA16-6032DC5E15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339098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58C86077-322A-481F-3189-9E6003DF2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C047AECA-4E31-590B-AFC6-C775E603C5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FE969B2C-4702-EF63-F989-9BDBFEA41E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3042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D82BE8B5-0665-D077-EDB9-A1D7BFEA8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3DDBD0E2-F8D6-EE79-5884-75D91069D6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F9363081-A115-AEEB-AB2C-3723855B95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57462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D6822289-9432-1897-4108-0A274D5F2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6B455073-F6E5-9462-5966-4DCD6508EE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4D43887F-993A-484F-57FF-19B80ECB94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2596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20387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D0F3C7A-6EAD-87DA-3DFD-5D41153C8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2128A594-E061-08D8-1A8F-12A2D2334B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23B8BAB-C6F6-89B8-690A-F1AB1F6B0C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69557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16508A2-C59B-581E-F189-F23631001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235470A-027E-9587-4397-4AC53A23C3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31A603F-B147-681A-DDA8-D0DFF120244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829951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A21BE696-557B-97D3-DD2F-66006A22C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15A6655-3D2D-87AD-DF63-711F612E00D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1BBC429-FB12-1613-C5DC-934D1B7865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23540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15870060-484B-CE8B-985C-FDD0BBC20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B39FC8F-3A57-A2D3-82D5-E3621802CA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C2D09C0-BC40-9CD4-5CB8-CEF66E4B8C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91577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260909" y="1483875"/>
            <a:ext cx="5666364" cy="1708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39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6C00"/>
                </a:solidFill>
                <a:latin typeface="Montserrat"/>
                <a:ea typeface="Montserrat"/>
                <a:cs typeface="Montserrat"/>
                <a:sym typeface="Montserrat"/>
              </a:rPr>
              <a:t>BEM VINDOS</a:t>
            </a:r>
            <a:endParaRPr sz="60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C48A824D-EE4D-E2A7-3363-186053B19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D1F08CAF-2424-AAF1-A68F-60A89198E4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F69926B6-73B6-310C-278D-AC9A844CC5B6}"/>
              </a:ext>
            </a:extLst>
          </p:cNvPr>
          <p:cNvSpPr txBox="1"/>
          <p:nvPr/>
        </p:nvSpPr>
        <p:spPr>
          <a:xfrm>
            <a:off x="96253" y="88826"/>
            <a:ext cx="8614609" cy="2073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04 – Painel de obras (Obrasgov.br)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Integra informações sobre obras financiadas com recursos federais, incluindo status e localização.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Acompanhamento da construção de hospitais regionais.</a:t>
            </a:r>
            <a:endParaRPr lang="pt-BR" sz="2400" dirty="0">
              <a:solidFill>
                <a:schemeClr val="tx1"/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59643079-9083-E741-ADCC-451A6C52ECEF}"/>
              </a:ext>
            </a:extLst>
          </p:cNvPr>
          <p:cNvSpPr txBox="1"/>
          <p:nvPr/>
        </p:nvSpPr>
        <p:spPr>
          <a:xfrm>
            <a:off x="1669978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PAINÉIS GERENCIAIS E FERRAMENTAS DE TRANSPARÊNCIA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557695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C1152574-B216-ADED-5362-BD065FB83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271F53E-5AA2-700C-9E6E-A89C817512D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8A05016C-77D3-BB27-7823-D00E5566F7F2}"/>
              </a:ext>
            </a:extLst>
          </p:cNvPr>
          <p:cNvSpPr txBox="1"/>
          <p:nvPr/>
        </p:nvSpPr>
        <p:spPr>
          <a:xfrm>
            <a:off x="96253" y="88826"/>
            <a:ext cx="8614609" cy="1974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2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05 – Painel de acompanhamento das emendas parlamentares</a:t>
            </a:r>
            <a:endParaRPr lang="pt-BR" sz="22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Exibe execução das emendas individuais e de bancada, com detalhamento por parlamentar.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0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Consulta de emendas destinadas a equipamentos hospitalares.</a:t>
            </a:r>
            <a:endParaRPr lang="pt-BR" sz="2400" kern="100" dirty="0">
              <a:effectLst/>
              <a:highlight>
                <a:srgbClr val="FFFF00"/>
              </a:highlight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6E115698-B27E-D22B-2F3E-32584169E83A}"/>
              </a:ext>
            </a:extLst>
          </p:cNvPr>
          <p:cNvSpPr txBox="1"/>
          <p:nvPr/>
        </p:nvSpPr>
        <p:spPr>
          <a:xfrm>
            <a:off x="1669978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PAINÉIS GERENCIAIS E FERRAMENTAS DE TRANSPARÊNCIA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337854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F086BEF2-CBB4-F54A-4121-7B0780C47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E835A8D-86D9-8F17-2722-79155DE4F27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DCBA7B2B-3244-0823-849A-F56FB223B77B}"/>
              </a:ext>
            </a:extLst>
          </p:cNvPr>
          <p:cNvSpPr txBox="1"/>
          <p:nvPr/>
        </p:nvSpPr>
        <p:spPr>
          <a:xfrm>
            <a:off x="96253" y="88826"/>
            <a:ext cx="8614609" cy="200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06 – Painel de transferências especiais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Mostra repasses via </a:t>
            </a: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Emendas Pix</a:t>
            </a: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com dados simplificados e rastreáveis.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0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Transferência direta para prefeitura sem necessidade de convênio.</a:t>
            </a:r>
            <a:endParaRPr lang="pt-BR" sz="2400" dirty="0">
              <a:solidFill>
                <a:schemeClr val="tx1"/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18AA0120-5E81-451C-6C6B-3D40527BE76E}"/>
              </a:ext>
            </a:extLst>
          </p:cNvPr>
          <p:cNvSpPr txBox="1"/>
          <p:nvPr/>
        </p:nvSpPr>
        <p:spPr>
          <a:xfrm>
            <a:off x="1669978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PAINÉIS GERENCIAIS E FERRAMENTAS DE TRANSPARÊNCIA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04591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D078F15-D0AF-C6A2-AE4C-9473E04A7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D81B3018-97E6-B46C-9BD3-4B7CFFF7C1E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F44412CC-D254-AA7C-BA9C-19C3402A10CD}"/>
              </a:ext>
            </a:extLst>
          </p:cNvPr>
          <p:cNvSpPr txBox="1"/>
          <p:nvPr/>
        </p:nvSpPr>
        <p:spPr>
          <a:xfrm>
            <a:off x="96253" y="88826"/>
            <a:ext cx="8614609" cy="2073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07 – Exportação de dados abertos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Permite baixar informações em formato aberto favorecendo pesquisas e controle social.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pesquisadores exportam dados para análise estatística.</a:t>
            </a:r>
            <a:endParaRPr lang="pt-BR" sz="2400" dirty="0">
              <a:solidFill>
                <a:schemeClr val="tx1"/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FEF294BC-53EF-A683-DD14-DB312C4A0D83}"/>
              </a:ext>
            </a:extLst>
          </p:cNvPr>
          <p:cNvSpPr txBox="1"/>
          <p:nvPr/>
        </p:nvSpPr>
        <p:spPr>
          <a:xfrm>
            <a:off x="1669978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PAINÉIS GERENCIAIS E FERRAMENTAS DE TRANSPARÊNCIA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547672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E2112FC-1C41-2A82-0718-70DF32B89A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750D034-21EE-9996-53A5-83AFA3EBD4E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618F2E0A-26D0-5079-1409-5AB0039606FA}"/>
              </a:ext>
            </a:extLst>
          </p:cNvPr>
          <p:cNvSpPr txBox="1"/>
          <p:nvPr/>
        </p:nvSpPr>
        <p:spPr>
          <a:xfrm>
            <a:off x="96253" y="88826"/>
            <a:ext cx="8614609" cy="200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08 – Relatórios gerenciais personalizados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Gestores podem gerar relatórios sob medida para monitorar projetos e recursos.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0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Relatório mensal de execução financeira de convênios de saúde.</a:t>
            </a:r>
            <a:endParaRPr lang="pt-BR" sz="2400" dirty="0">
              <a:solidFill>
                <a:schemeClr val="tx1"/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034100B5-6779-B79B-7736-63AD968E77EE}"/>
              </a:ext>
            </a:extLst>
          </p:cNvPr>
          <p:cNvSpPr txBox="1"/>
          <p:nvPr/>
        </p:nvSpPr>
        <p:spPr>
          <a:xfrm>
            <a:off x="1669978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PAINÉIS GERENCIAIS E FERRAMENTAS DE TRANSPARÊNCIA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199417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7D795B3-A32B-5444-9D73-6446D079E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D61242B-07AC-E51F-2870-DB80636F8EB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63B5B720-8DC4-4BDE-4142-C5D2BB3B7901}"/>
              </a:ext>
            </a:extLst>
          </p:cNvPr>
          <p:cNvSpPr txBox="1"/>
          <p:nvPr/>
        </p:nvSpPr>
        <p:spPr>
          <a:xfrm>
            <a:off x="96253" y="88826"/>
            <a:ext cx="8614609" cy="2073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09 – Integração com outros sistemas (SIOP, SIGPAR)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pt-BR" sz="24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TransfereGov</a:t>
            </a: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se conecta a sistemas de planejamento e orçamento, garantindo consistência.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pt-BR" sz="24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ntegração com SIOP para alinhar execução orçamentária.</a:t>
            </a:r>
            <a:endParaRPr lang="pt-BR" sz="2400" dirty="0">
              <a:solidFill>
                <a:schemeClr val="tx1"/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F43779F5-E2E4-48E0-987F-EEC08A72D8EE}"/>
              </a:ext>
            </a:extLst>
          </p:cNvPr>
          <p:cNvSpPr txBox="1"/>
          <p:nvPr/>
        </p:nvSpPr>
        <p:spPr>
          <a:xfrm>
            <a:off x="1669978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PAINÉIS GERENCIAIS E FERRAMENTAS DE TRANSPARÊNCIA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8098825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EEB3BCE-383F-8B94-E4C8-6323C0F73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158242E-E24B-1C67-4E16-88C7DF65DDE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1E7B98DF-8FDC-6F5A-CC2E-AABDA8D5A145}"/>
              </a:ext>
            </a:extLst>
          </p:cNvPr>
          <p:cNvSpPr txBox="1"/>
          <p:nvPr/>
        </p:nvSpPr>
        <p:spPr>
          <a:xfrm>
            <a:off x="96253" y="88826"/>
            <a:ext cx="8614609" cy="1941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10 – Uso de APIs para gestão local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APIs permitem que municípios integrem dados do </a:t>
            </a:r>
            <a:r>
              <a:rPr lang="pt-BR" sz="24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TransfereGov</a:t>
            </a: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 seus sistemas internos.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Prefeitura conecta painel local ao </a:t>
            </a:r>
            <a:r>
              <a:rPr lang="pt-BR" sz="1600" kern="100" dirty="0" err="1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TransfereGov</a:t>
            </a:r>
            <a:r>
              <a:rPr lang="pt-BR" sz="16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para atualizar portal da transparência.</a:t>
            </a:r>
            <a:endParaRPr lang="pt-BR" sz="2400" dirty="0">
              <a:solidFill>
                <a:schemeClr val="tx1"/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748253B5-2D46-2097-F0BB-A7DBFA125BD2}"/>
              </a:ext>
            </a:extLst>
          </p:cNvPr>
          <p:cNvSpPr txBox="1"/>
          <p:nvPr/>
        </p:nvSpPr>
        <p:spPr>
          <a:xfrm>
            <a:off x="1669978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PAINÉIS GERENCIAIS E FERRAMENTAS DE TRANSPARÊNCIA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83352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54198B3-F6C3-6342-1A6D-86914B9C2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9A500F2-DD8D-FF94-F00C-6553AFB845B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02D95514-6B5C-168C-AD22-E4C8A53DABE6}"/>
              </a:ext>
            </a:extLst>
          </p:cNvPr>
          <p:cNvSpPr txBox="1"/>
          <p:nvPr/>
        </p:nvSpPr>
        <p:spPr>
          <a:xfrm>
            <a:off x="96253" y="88826"/>
            <a:ext cx="8614609" cy="2073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11 – Ferramentas de auditoria e controle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Disponibiliza recursos para órgãos de controle interno e externo acompanharem execução.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TCU utiliza dados para fiscalizar convênios de infraestrutura.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28F45714-C9B0-66EA-9D7F-876496422789}"/>
              </a:ext>
            </a:extLst>
          </p:cNvPr>
          <p:cNvSpPr txBox="1"/>
          <p:nvPr/>
        </p:nvSpPr>
        <p:spPr>
          <a:xfrm>
            <a:off x="1669978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PAINÉIS GERENCIAIS E FERRAMENTAS DE TRANSPARÊNCIA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6423445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65AA136E-B0FE-F864-12B0-817E0CEEA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B9F54B7D-308F-F561-5E6B-C7D0A14984F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5711D4CC-ECDA-0311-07EB-4219E74CC066}"/>
              </a:ext>
            </a:extLst>
          </p:cNvPr>
          <p:cNvSpPr txBox="1"/>
          <p:nvPr/>
        </p:nvSpPr>
        <p:spPr>
          <a:xfrm>
            <a:off x="96253" y="88826"/>
            <a:ext cx="8614609" cy="2369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12 – Comunicação com a sociedade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Os painéis fortalecem o </a:t>
            </a: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controle social</a:t>
            </a: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permitindo que cidadãos acompanhem e questionem a aplicação dos recursos.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conselhos municipais de saúde usam dados para cobrar execução de obras.</a:t>
            </a:r>
            <a:endParaRPr lang="pt-BR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C51EC057-C67D-9FE9-0A3A-2BF006146A45}"/>
              </a:ext>
            </a:extLst>
          </p:cNvPr>
          <p:cNvSpPr txBox="1"/>
          <p:nvPr/>
        </p:nvSpPr>
        <p:spPr>
          <a:xfrm>
            <a:off x="1669978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PAINÉIS GERENCIAIS E FERRAMENTAS DE TRANSPARÊNCIA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464630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1B209EA1-95D7-9553-0BB9-FBC53C6B3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EFE27B47-89DE-854F-DA32-E50E99D5D99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A28E252E-DAF0-B3E8-91B1-26D7C36D679E}"/>
              </a:ext>
            </a:extLst>
          </p:cNvPr>
          <p:cNvSpPr txBox="1"/>
          <p:nvPr/>
        </p:nvSpPr>
        <p:spPr>
          <a:xfrm>
            <a:off x="873675" y="1828801"/>
            <a:ext cx="5887344" cy="135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i="0" dirty="0">
              <a:solidFill>
                <a:schemeClr val="bg1"/>
              </a:solidFill>
              <a:effectLst/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 ú v i d a s ?</a:t>
            </a:r>
            <a:endParaRPr sz="48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10068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89753842-8492-FB44-109F-005959027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21C13C3F-5DD9-2530-7EE8-AC4F6548F52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B270E534-97A1-52BD-C95A-DB780BCFF97E}"/>
              </a:ext>
            </a:extLst>
          </p:cNvPr>
          <p:cNvSpPr txBox="1"/>
          <p:nvPr/>
        </p:nvSpPr>
        <p:spPr>
          <a:xfrm>
            <a:off x="625642" y="1424540"/>
            <a:ext cx="6689558" cy="2921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l"/>
            <a:r>
              <a:rPr lang="pt-BR" sz="4000" b="1" i="0" dirty="0" err="1">
                <a:solidFill>
                  <a:srgbClr val="FF6600"/>
                </a:solidFill>
                <a:effectLst/>
                <a:latin typeface="+mj-lt"/>
              </a:rPr>
              <a:t>TransfereGov</a:t>
            </a:r>
            <a:r>
              <a:rPr lang="pt-BR" sz="4000" b="1" i="0" dirty="0">
                <a:solidFill>
                  <a:srgbClr val="FF6600"/>
                </a:solidFill>
                <a:effectLst/>
                <a:latin typeface="+mj-lt"/>
              </a:rPr>
              <a:t> Transferências Especiais</a:t>
            </a:r>
            <a:endParaRPr lang="pt-BR" sz="3600" b="1" i="0" dirty="0">
              <a:solidFill>
                <a:srgbClr val="FF6600"/>
              </a:solidFill>
              <a:effectLst/>
              <a:latin typeface="+mj-lt"/>
            </a:endParaRPr>
          </a:p>
          <a:p>
            <a:pPr algn="l"/>
            <a:endParaRPr lang="pt-BR" sz="3600" b="1" i="0" dirty="0">
              <a:solidFill>
                <a:schemeClr val="bg1"/>
              </a:solidFill>
              <a:effectLst/>
              <a:latin typeface="+mj-lt"/>
            </a:endParaRPr>
          </a:p>
          <a:p>
            <a:pPr algn="l">
              <a:lnSpc>
                <a:spcPts val="1950"/>
              </a:lnSpc>
            </a:pPr>
            <a:r>
              <a:rPr lang="pt-BR" sz="4400" b="0" i="0" dirty="0">
                <a:solidFill>
                  <a:schemeClr val="bg1"/>
                </a:solidFill>
                <a:effectLst/>
                <a:latin typeface="DM Sans" pitchFamily="2" charset="0"/>
              </a:rPr>
              <a:t>Emendas Pix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36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sz="1800" b="1" dirty="0">
              <a:solidFill>
                <a:schemeClr val="bg1">
                  <a:lumMod val="95000"/>
                </a:schemeClr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991710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C43042D8-415A-5082-1E50-D9837AB7E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C0E978E1-32F2-758E-4847-33B3BFCCC95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E80BF35D-B563-479F-77E4-F5F5C7606521}"/>
              </a:ext>
            </a:extLst>
          </p:cNvPr>
          <p:cNvSpPr txBox="1"/>
          <p:nvPr/>
        </p:nvSpPr>
        <p:spPr>
          <a:xfrm>
            <a:off x="544944" y="711200"/>
            <a:ext cx="6613237" cy="350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dirty="0">
                <a:solidFill>
                  <a:schemeClr val="bg1"/>
                </a:solidFill>
                <a:highlight>
                  <a:srgbClr val="FF6600"/>
                </a:highlight>
              </a:rPr>
              <a:t>Participe da transformação da  Gestão Pública!</a:t>
            </a:r>
            <a:endParaRPr lang="pt-BR" sz="54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48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48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Só Venha!</a:t>
            </a:r>
            <a:endParaRPr sz="48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499930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9DFF3A35-57B1-914B-09E1-77B511032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1FA940AD-67EB-996C-059C-B2C55FDC97D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42580DAE-7B06-D74E-F63A-A32B0569D64E}"/>
              </a:ext>
            </a:extLst>
          </p:cNvPr>
          <p:cNvSpPr txBox="1"/>
          <p:nvPr/>
        </p:nvSpPr>
        <p:spPr>
          <a:xfrm>
            <a:off x="719949" y="827924"/>
            <a:ext cx="6246795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dirty="0">
                <a:solidFill>
                  <a:srgbClr val="FF66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PAINÉIS GERENCIAIS E FERRAMENTAS DE TRANSPARÊNCIA</a:t>
            </a:r>
            <a:endParaRPr sz="13800" b="1" dirty="0">
              <a:solidFill>
                <a:srgbClr val="FF6600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  <p:sp>
        <p:nvSpPr>
          <p:cNvPr id="3" name="Google Shape;56;p13">
            <a:extLst>
              <a:ext uri="{FF2B5EF4-FFF2-40B4-BE49-F238E27FC236}">
                <a16:creationId xmlns:a16="http://schemas.microsoft.com/office/drawing/2014/main" id="{89F079A6-590D-3CB5-5C78-BCF60390A8B5}"/>
              </a:ext>
            </a:extLst>
          </p:cNvPr>
          <p:cNvSpPr txBox="1"/>
          <p:nvPr/>
        </p:nvSpPr>
        <p:spPr>
          <a:xfrm>
            <a:off x="2743200" y="2739506"/>
            <a:ext cx="5191807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Dia: 27/11/2025  Das 09h às 12h</a:t>
            </a:r>
          </a:p>
        </p:txBody>
      </p:sp>
    </p:spTree>
    <p:extLst>
      <p:ext uri="{BB962C8B-B14F-4D97-AF65-F5344CB8AC3E}">
        <p14:creationId xmlns:p14="http://schemas.microsoft.com/office/powerpoint/2010/main" val="3564269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1FD05AE3-E5EC-73D6-597A-DA8133DF6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6436F9FB-42C6-6E41-5395-F3381763A9C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1A0CE1A1-027D-A162-CCB3-9EF41002CD47}"/>
              </a:ext>
            </a:extLst>
          </p:cNvPr>
          <p:cNvSpPr txBox="1"/>
          <p:nvPr/>
        </p:nvSpPr>
        <p:spPr>
          <a:xfrm>
            <a:off x="822036" y="508001"/>
            <a:ext cx="6142182" cy="3754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indent="0">
              <a:buNone/>
              <a:defRPr/>
            </a:pPr>
            <a:r>
              <a:rPr lang="pt-BR" altLang="pt-BR" sz="1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Dados de formação: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MBA em Gestão Pública e Inovação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Especialista em Contabilidade Gerencial e Empresarial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Bacharel em Administração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Bacharel em Ciências Contábeis</a:t>
            </a:r>
          </a:p>
          <a:p>
            <a:pPr marL="360363" lvl="1" indent="-179388">
              <a:buNone/>
              <a:defRPr/>
            </a:pPr>
            <a:endParaRPr lang="pt-BR" altLang="pt-BR" sz="1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138" lvl="1" indent="-180975">
              <a:buNone/>
              <a:defRPr/>
            </a:pPr>
            <a:r>
              <a:rPr lang="pt-BR" altLang="pt-BR" sz="1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Atuação: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Professor Universitário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Palestrante / Instrutor Técnico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Contador de Gestão Municipal</a:t>
            </a:r>
          </a:p>
          <a:p>
            <a:pPr lvl="4" algn="r">
              <a:buNone/>
              <a:defRPr/>
            </a:pPr>
            <a:endParaRPr lang="pt-BR" altLang="pt-BR" sz="16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algn="r">
              <a:buNone/>
              <a:defRPr/>
            </a:pPr>
            <a:endParaRPr lang="pt-BR" altLang="pt-BR" sz="16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algn="r">
              <a:buNone/>
              <a:defRPr/>
            </a:pPr>
            <a:r>
              <a:rPr lang="pt-BR" altLang="pt-BR" sz="20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Nilson Francisco Tognato</a:t>
            </a:r>
            <a:endParaRPr sz="20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753806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86628" y="88826"/>
            <a:ext cx="8614609" cy="40882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01 - Acesso aos painéis públicos do </a:t>
            </a:r>
            <a:r>
              <a:rPr lang="pt-BR" sz="2400" b="1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Transferegov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02 - Consulta por município, estado ou órgão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03 - Indicadores de desempenho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04 - Painel de obras (Obrasgov.br)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05 - Painel de acompanhamento das emendas </a:t>
            </a:r>
          </a:p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pt-BR" sz="24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parlamentares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06 - Painel de transferências especiais</a:t>
            </a:r>
            <a:endParaRPr lang="pt-B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PAINÉIS GERENCIAIS E FERRAMENTAS DE TRANSPARÊNCIA</a:t>
            </a:r>
            <a:endParaRPr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555906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6E3A4E7C-C907-C48B-9342-C715EE8D4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D86C2895-ADC1-B42D-340E-81E7C29E96D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C4A5848E-AB8B-AA04-B053-572D3F0BAD11}"/>
              </a:ext>
            </a:extLst>
          </p:cNvPr>
          <p:cNvSpPr txBox="1"/>
          <p:nvPr/>
        </p:nvSpPr>
        <p:spPr>
          <a:xfrm>
            <a:off x="86628" y="88826"/>
            <a:ext cx="8614609" cy="353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07 - Exportação de dados abertos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08 - Relatórios gerenciais personalizados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09 - Integração com outros sistemas (SIOP, SIGPAR)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10 - Uso de APIs para gestão local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11 - Ferramentas de auditoria e controle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12 - Comunicação com a sociedade</a:t>
            </a:r>
            <a:endParaRPr lang="pt-B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82FA310D-EF5D-7562-EE5E-A768BD5DBBB7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PAINÉIS GERENCIAIS E FERRAMENTAS DE TRANSPARÊNCIA</a:t>
            </a:r>
            <a:endParaRPr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739497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8ED29215-2003-5974-C6CA-3CEDDA42D3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5AB3938-E46E-3C82-800B-956BBF446E3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D700BD24-7DAB-5977-A45C-ED44779F4116}"/>
              </a:ext>
            </a:extLst>
          </p:cNvPr>
          <p:cNvSpPr txBox="1"/>
          <p:nvPr/>
        </p:nvSpPr>
        <p:spPr>
          <a:xfrm>
            <a:off x="96253" y="88826"/>
            <a:ext cx="8614609" cy="2023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01 – Acesso aos painéis públicos do </a:t>
            </a:r>
            <a:r>
              <a:rPr lang="pt-BR" sz="2400" b="1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TransfereGov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Os painéis são abertos ao público e permitem acompanhar transferências voluntárias em tempo real.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1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Qualquer cidadão pode verificar repasses federais para seu município.</a:t>
            </a:r>
            <a:endParaRPr lang="pt-BR" sz="2100" dirty="0">
              <a:solidFill>
                <a:schemeClr val="tx1"/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6C56D3B8-C702-02B2-0BB7-BCEA800F5117}"/>
              </a:ext>
            </a:extLst>
          </p:cNvPr>
          <p:cNvSpPr txBox="1"/>
          <p:nvPr/>
        </p:nvSpPr>
        <p:spPr>
          <a:xfrm>
            <a:off x="1669978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PAINÉIS GERENCIAIS E FERRAMENTAS DE TRANSPARÊNCIA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205052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00FDF21-8D50-0FF8-98DE-410D284DED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741359B-492F-F3E4-FB8C-D17C212EC0A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2F0BA23C-361C-AEB4-CC7B-F48A4EE38823}"/>
              </a:ext>
            </a:extLst>
          </p:cNvPr>
          <p:cNvSpPr txBox="1"/>
          <p:nvPr/>
        </p:nvSpPr>
        <p:spPr>
          <a:xfrm>
            <a:off x="96253" y="88826"/>
            <a:ext cx="8614609" cy="200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02 – Consulta por município, estado ou órgão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 sistema permite filtros por localidade ou órgão concedente, facilitando análises regionais.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0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Consulta de recursos destinados ao Paraná pelo Ministério da Educação.</a:t>
            </a:r>
            <a:endParaRPr lang="pt-BR" sz="2400" dirty="0">
              <a:solidFill>
                <a:schemeClr val="tx1"/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F5A808D7-7089-0339-C0A2-F17D02571759}"/>
              </a:ext>
            </a:extLst>
          </p:cNvPr>
          <p:cNvSpPr txBox="1"/>
          <p:nvPr/>
        </p:nvSpPr>
        <p:spPr>
          <a:xfrm>
            <a:off x="1669978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PAINÉIS GERENCIAIS E FERRAMENTAS DE TRANSPARÊNCIA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695562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41DE883-E809-7C05-5126-6F609D1D9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8BC583E-009B-0381-431F-0828114F9F2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2BB64AEC-BE8C-4B92-3D49-B24EDD36EF0F}"/>
              </a:ext>
            </a:extLst>
          </p:cNvPr>
          <p:cNvSpPr txBox="1"/>
          <p:nvPr/>
        </p:nvSpPr>
        <p:spPr>
          <a:xfrm>
            <a:off x="96253" y="88826"/>
            <a:ext cx="8614609" cy="204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03 – Indicadores de desempenho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Mostram execução física e financeira dos instrumentos, permitindo avaliar eficiência.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2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Percentual de metas concluídas em convênios de infraestrutura.</a:t>
            </a:r>
            <a:endParaRPr lang="pt-BR" sz="2200" dirty="0">
              <a:solidFill>
                <a:schemeClr val="tx1"/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82CAB0DB-9F1E-1B10-4AA2-1EAF796A0602}"/>
              </a:ext>
            </a:extLst>
          </p:cNvPr>
          <p:cNvSpPr txBox="1"/>
          <p:nvPr/>
        </p:nvSpPr>
        <p:spPr>
          <a:xfrm>
            <a:off x="1669978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PAINÉIS GERENCIAIS E FERRAMENTAS DE TRANSPARÊNCIA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261500477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2317</TotalTime>
  <Words>624</Words>
  <Application>Microsoft Office PowerPoint</Application>
  <PresentationFormat>Apresentação na tela (16:9)</PresentationFormat>
  <Paragraphs>80</Paragraphs>
  <Slides>20</Slides>
  <Notes>20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5" baseType="lpstr">
      <vt:lpstr>Montserrat</vt:lpstr>
      <vt:lpstr>Arial</vt:lpstr>
      <vt:lpstr>Calibri</vt:lpstr>
      <vt:lpstr>DM Sans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667</cp:revision>
  <dcterms:modified xsi:type="dcterms:W3CDTF">2025-11-24T19:18:07Z</dcterms:modified>
</cp:coreProperties>
</file>